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notesMaster" Target="notesMasters/notesMaster1.xml" /><Relationship Id="rId1" Type="http://schemas.openxmlformats.org/officeDocument/2006/relationships/slideMaster" Target="slideMasters/slideMaster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Introduce Teamwright as an AI workforce platform. This deck is a working brand specimen, with fictional workflow examples.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These are narrative principles, not a specification of agent permissions. Actual actions depend on the workflow and connected tools.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All names and outputs are fictional. Read the table by responsibility rather than presenting it as a product state machine.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</a:t>
            </a:fld>
            <a:endParaRPr lang="en-US"/>
          </a:p>
        </p:txBody>
      </p:sp>
    </p:spTree>
  </p:cSld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rgbClr val="1F5B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80" y="1234440"/>
            <a:ext cx="7498079" cy="1554480"/>
          </a:xfrm>
        </p:spPr>
        <p:txBody>
          <a:bodyPr anchor="b"/>
          <a:lstStyle>
            <a:lvl1pPr marL="0" indent="0" algn="l">
              <a:buNone/>
              <a:defRPr sz="4000" b="1">
                <a:solidFill>
                  <a:srgbClr val="F5F0E6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" y="2926080"/>
            <a:ext cx="7498079" cy="822960"/>
          </a:xfrm>
        </p:spPr>
        <p:txBody>
          <a:bodyPr/>
          <a:lstStyle>
            <a:lvl1pPr marL="0" indent="0" algn="l">
              <a:buNone/>
              <a:defRPr sz="1600" b="0">
                <a:solidFill>
                  <a:srgbClr val="CBD8CF"/>
                </a:solidFill>
                <a:latin typeface="+mn-lt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4736592"/>
            <a:ext cx="3200400" cy="237744"/>
          </a:xfrm>
        </p:spPr>
        <p:txBody>
          <a:bodyPr anchor="ctr"/>
          <a:lstStyle>
            <a:lvl1pPr marL="0" indent="0" algn="l">
              <a:buNone/>
              <a:defRPr sz="900" b="0">
                <a:solidFill>
                  <a:srgbClr val="CBD8CF"/>
                </a:solidFill>
                <a:latin typeface="JetBrains Mono"/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pic>
        <p:nvPicPr>
          <p:cNvPr id="506" name="Teamwright logo" descr="Teamwright symbol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0080" y="457200"/>
            <a:ext cx="365760" cy="365760"/>
          </a:xfrm>
          <a:prstGeom prst="rect">
            <a:avLst/>
          </a:prstGeom>
        </p:spPr>
      </p:pic>
      <p:sp>
        <p:nvSpPr>
          <p:cNvPr id="507" name="TWR mark"/>
          <p:cNvSpPr txBox="1"/>
          <p:nvPr userDrawn="1"/>
        </p:nvSpPr>
        <p:spPr>
          <a:xfrm>
            <a:off x="1115568" y="457200"/>
            <a:ext cx="1097280" cy="3657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lang="en-US" sz="1400" b="1" dirty="0">
                <a:solidFill>
                  <a:srgbClr val="F5F0E6"/>
                </a:solidFill>
                <a:latin typeface="JetBrains Mono"/>
              </a:rPr>
              <a:t>TWR</a:t>
            </a:r>
            <a:r>
              <a:rPr lang="en-US" sz="1400" b="1" dirty="0">
                <a:solidFill>
                  <a:srgbClr val="F0834B"/>
                </a:solidFill>
                <a:latin typeface="JetBrains Mono"/>
              </a:rPr>
              <a:t>.</a:t>
            </a:r>
          </a:p>
        </p:txBody>
      </p:sp>
      <p:sp>
        <p:nvSpPr>
          <p:cNvPr id="509" name="Slide number"/>
          <p:cNvSpPr txBox="1"/>
          <p:nvPr userDrawn="1"/>
        </p:nvSpPr>
        <p:spPr>
          <a:xfrm>
            <a:off x="8138160" y="4736592"/>
            <a:ext cx="457200" cy="2377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fld id="{B6F15528-21DE-4FAA-801E-634DDDAF4B2B}" type="slidenum">
              <a:rPr lang="en-US" sz="900" dirty="0">
                <a:solidFill>
                  <a:srgbClr val="CBD8CF"/>
                </a:solidFill>
                <a:latin typeface="JetBrains Mono"/>
              </a:rPr>
              <a:t>‹#›</a:t>
            </a:fld>
          </a:p>
        </p:txBody>
      </p:sp>
      <p:sp>
        <p:nvSpPr>
          <p:cNvPr id="514" name="Joinery 1"/>
          <p:cNvSpPr/>
          <p:nvPr userDrawn="1"/>
        </p:nvSpPr>
        <p:spPr>
          <a:xfrm>
            <a:off x="640080" y="4069080"/>
            <a:ext cx="1371600" cy="292608"/>
          </a:xfrm>
          <a:prstGeom prst="roundRect">
            <a:avLst>
              <a:gd name="adj" fmla="val 22000"/>
            </a:avLst>
          </a:prstGeom>
          <a:solidFill>
            <a:srgbClr val="F5F0E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15" name="Joinery 2"/>
          <p:cNvSpPr/>
          <p:nvPr userDrawn="1"/>
        </p:nvSpPr>
        <p:spPr>
          <a:xfrm>
            <a:off x="2084831" y="4069080"/>
            <a:ext cx="3108960" cy="292608"/>
          </a:xfrm>
          <a:prstGeom prst="roundRect">
            <a:avLst>
              <a:gd name="adj" fmla="val 22000"/>
            </a:avLst>
          </a:prstGeom>
          <a:solidFill>
            <a:srgbClr val="CBD8C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16" name="Joinery dot"/>
          <p:cNvSpPr/>
          <p:nvPr userDrawn="1"/>
        </p:nvSpPr>
        <p:spPr>
          <a:xfrm>
            <a:off x="5266944" y="4069080"/>
            <a:ext cx="292608" cy="292608"/>
          </a:xfrm>
          <a:prstGeom prst="ellipse">
            <a:avLst/>
          </a:prstGeom>
          <a:solidFill>
            <a:srgbClr val="F0834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bg>
      <p:bgPr>
        <a:solidFill>
          <a:srgbClr val="1C22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1920240"/>
            <a:ext cx="7498079" cy="1097280"/>
          </a:xfrm>
        </p:spPr>
        <p:txBody>
          <a:bodyPr anchor="b"/>
          <a:lstStyle>
            <a:lvl1pPr marL="0" indent="0" algn="l">
              <a:buNone/>
              <a:defRPr sz="3600" b="1">
                <a:solidFill>
                  <a:srgbClr val="F5F0E6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3108960"/>
            <a:ext cx="7498079" cy="731520"/>
          </a:xfrm>
        </p:spPr>
        <p:txBody>
          <a:bodyPr anchor="b"/>
          <a:lstStyle>
            <a:lvl1pPr marL="0" indent="0" algn="l">
              <a:buNone/>
              <a:defRPr sz="1600" b="0">
                <a:solidFill>
                  <a:srgbClr val="CBD8CF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pic>
        <p:nvPicPr>
          <p:cNvPr id="510" name="Teamwright logo" descr="Teamwright symbol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0080" y="457200"/>
            <a:ext cx="365760" cy="365760"/>
          </a:xfrm>
          <a:prstGeom prst="rect">
            <a:avLst/>
          </a:prstGeom>
        </p:spPr>
      </p:pic>
      <p:sp>
        <p:nvSpPr>
          <p:cNvPr id="511" name="TWR mark"/>
          <p:cNvSpPr txBox="1"/>
          <p:nvPr userDrawn="1"/>
        </p:nvSpPr>
        <p:spPr>
          <a:xfrm>
            <a:off x="1115568" y="457200"/>
            <a:ext cx="1097280" cy="3657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lang="en-US" sz="1400" b="1" dirty="0">
                <a:solidFill>
                  <a:srgbClr val="F5F0E6"/>
                </a:solidFill>
                <a:latin typeface="JetBrains Mono"/>
              </a:rPr>
              <a:t>TWR</a:t>
            </a:r>
            <a:r>
              <a:rPr lang="en-US" sz="1400" b="1" dirty="0">
                <a:solidFill>
                  <a:srgbClr val="F0834B"/>
                </a:solidFill>
                <a:latin typeface="JetBrains Mono"/>
              </a:rPr>
              <a:t>.</a:t>
            </a:r>
          </a:p>
        </p:txBody>
      </p:sp>
      <p:sp>
        <p:nvSpPr>
          <p:cNvPr id="512" name="Footer text"/>
          <p:cNvSpPr txBox="1"/>
          <p:nvPr userDrawn="1"/>
        </p:nvSpPr>
        <p:spPr>
          <a:xfrm>
            <a:off x="640080" y="4736592"/>
            <a:ext cx="3657600" cy="2377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lang="en-US" sz="900" b="0" dirty="0">
                <a:solidFill>
                  <a:srgbClr val="CBD8CF"/>
                </a:solidFill>
                <a:latin typeface="+mn-lt"/>
              </a:rPr>
              <a:t>Teamwright</a:t>
            </a:r>
          </a:p>
        </p:txBody>
      </p:sp>
      <p:sp>
        <p:nvSpPr>
          <p:cNvPr id="513" name="Slide number"/>
          <p:cNvSpPr txBox="1"/>
          <p:nvPr userDrawn="1"/>
        </p:nvSpPr>
        <p:spPr>
          <a:xfrm>
            <a:off x="8138160" y="4736592"/>
            <a:ext cx="457200" cy="2377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fld id="{B6F15528-21DE-4FAA-801E-634DDDAF4B2B}" type="slidenum">
              <a:rPr lang="en-US" sz="900" dirty="0">
                <a:solidFill>
                  <a:srgbClr val="CBD8CF"/>
                </a:solidFill>
                <a:latin typeface="JetBrains Mono"/>
              </a:rPr>
              <a:t>‹#›</a:t>
            </a:fld>
          </a:p>
        </p:txBody>
      </p:sp>
      <p:sp>
        <p:nvSpPr>
          <p:cNvPr id="517" name="Kiln square"/>
          <p:cNvSpPr/>
          <p:nvPr userDrawn="1"/>
        </p:nvSpPr>
        <p:spPr>
          <a:xfrm>
            <a:off x="640080" y="1508760"/>
            <a:ext cx="329184" cy="329184"/>
          </a:xfrm>
          <a:prstGeom prst="rect">
            <a:avLst/>
          </a:prstGeom>
          <a:solidFill>
            <a:srgbClr val="F0834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7498079" cy="7772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40" y="1371600"/>
            <a:ext cx="3931920" cy="310896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371600"/>
            <a:ext cx="3931920" cy="310896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7498079" cy="77724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1325880"/>
            <a:ext cx="3931920" cy="411480"/>
          </a:xfrm>
        </p:spPr>
        <p:txBody>
          <a:bodyPr anchor="b"/>
          <a:lstStyle>
            <a:lvl1pPr marL="0" indent="0" algn="l">
              <a:buNone/>
              <a:defRPr sz="1400" b="1">
                <a:solidFill>
                  <a:srgbClr val="1F5B4D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" y="1783080"/>
            <a:ext cx="3931920" cy="269748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325880"/>
            <a:ext cx="3931920" cy="411480"/>
          </a:xfrm>
        </p:spPr>
        <p:txBody>
          <a:bodyPr anchor="b"/>
          <a:lstStyle>
            <a:lvl1pPr marL="0" indent="0" algn="l">
              <a:buNone/>
              <a:defRPr sz="1400" b="1">
                <a:solidFill>
                  <a:srgbClr val="1F5B4D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1783080"/>
            <a:ext cx="3931920" cy="269748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411480"/>
            <a:ext cx="3017520" cy="1097280"/>
          </a:xfrm>
        </p:spPr>
        <p:txBody>
          <a:bodyPr anchor="b"/>
          <a:lstStyle>
            <a:lvl1pPr marL="0" indent="0" algn="l">
              <a:buNone/>
              <a:defRPr sz="2200" b="1">
                <a:solidFill>
                  <a:srgbClr val="1F5B4D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0480" y="457200"/>
            <a:ext cx="4754880" cy="402336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" y="1645920"/>
            <a:ext cx="3017520" cy="2834640"/>
          </a:xfrm>
        </p:spPr>
        <p:txBody>
          <a:bodyPr/>
          <a:lstStyle>
            <a:lvl1pPr marL="0" indent="0" algn="l">
              <a:buNone/>
              <a:defRPr sz="1400" b="0">
                <a:solidFill>
                  <a:srgbClr val="5B645F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411480"/>
            <a:ext cx="3017520" cy="1097280"/>
          </a:xfrm>
        </p:spPr>
        <p:txBody>
          <a:bodyPr anchor="b"/>
          <a:lstStyle>
            <a:lvl1pPr marL="0" indent="0" algn="l">
              <a:buNone/>
              <a:defRPr sz="2200" b="1">
                <a:solidFill>
                  <a:srgbClr val="1F5B4D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40480" y="457200"/>
            <a:ext cx="4754880" cy="402336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" y="1645920"/>
            <a:ext cx="3017520" cy="2834640"/>
          </a:xfrm>
        </p:spPr>
        <p:txBody>
          <a:bodyPr/>
          <a:lstStyle>
            <a:lvl1pPr marL="0" indent="0" algn="l">
              <a:buNone/>
              <a:defRPr sz="1400" b="0">
                <a:solidFill>
                  <a:srgbClr val="5B645F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arget="../slideLayouts/slideLayout1.xml" Type="http://schemas.openxmlformats.org/officeDocument/2006/relationships/slideLayout" /><Relationship Id="rId2" Target="../slideLayouts/slideLayout2.xml" Type="http://schemas.openxmlformats.org/officeDocument/2006/relationships/slideLayout" /><Relationship Id="rId3" Target="../slideLayouts/slideLayout3.xml" Type="http://schemas.openxmlformats.org/officeDocument/2006/relationships/slideLayout" /><Relationship Id="rId4" Target="../slideLayouts/slideLayout4.xml" Type="http://schemas.openxmlformats.org/officeDocument/2006/relationships/slideLayout" /><Relationship Id="rId5" Target="../slideLayouts/slideLayout5.xml" Type="http://schemas.openxmlformats.org/officeDocument/2006/relationships/slideLayout" /><Relationship Id="rId6" Target="../slideLayouts/slideLayout6.xml" Type="http://schemas.openxmlformats.org/officeDocument/2006/relationships/slideLayout" /><Relationship Id="rId7" Target="../slideLayouts/slideLayout7.xml" Type="http://schemas.openxmlformats.org/officeDocument/2006/relationships/slideLayout" /><Relationship Id="rId8" Target="../slideLayouts/slideLayout8.xml" Type="http://schemas.openxmlformats.org/officeDocument/2006/relationships/slideLayout" /><Relationship Id="rId9" Target="../slideLayouts/slideLayout9.xml" Type="http://schemas.openxmlformats.org/officeDocument/2006/relationships/slideLayout" /><Relationship Id="rId10" Target="../slideLayouts/slideLayout10.xml" Type="http://schemas.openxmlformats.org/officeDocument/2006/relationships/slideLayout" /><Relationship Id="rId11" Target="../slideLayouts/slideLayout11.xml" Type="http://schemas.openxmlformats.org/officeDocument/2006/relationships/slideLayout" /><Relationship Id="rId12" Target="../theme/theme1.xml" Type="http://schemas.openxmlformats.org/officeDocument/2006/relationships/theme" /><Relationship Id="rId13" Target="../media/image1.png" Type="http://schemas.openxmlformats.org/officeDocument/2006/relationships/image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7498079" cy="77724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548640" y="1371600"/>
            <a:ext cx="8046720" cy="3108960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pic>
        <p:nvPicPr>
          <p:cNvPr descr="Teamwright symbol" id="501" name="Teamwright logo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229600" y="384048"/>
            <a:ext cx="329184" cy="329184"/>
          </a:xfrm>
          <a:prstGeom prst="rect">
            <a:avLst/>
          </a:prstGeom>
        </p:spPr>
      </p:pic>
      <p:sp>
        <p:nvSpPr>
          <p:cNvPr id="502" name="Footer rule"/>
          <p:cNvSpPr/>
          <p:nvPr userDrawn="1"/>
        </p:nvSpPr>
        <p:spPr>
          <a:xfrm>
            <a:off x="548640" y="4663440"/>
            <a:ext cx="8046720" cy="10972"/>
          </a:xfrm>
          <a:prstGeom prst="rect">
            <a:avLst/>
          </a:prstGeom>
          <a:solidFill>
            <a:srgbClr val="DDD5C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3" name="Footer text"/>
          <p:cNvSpPr txBox="1"/>
          <p:nvPr userDrawn="1"/>
        </p:nvSpPr>
        <p:spPr>
          <a:xfrm>
            <a:off x="548640" y="4736592"/>
            <a:ext cx="3657600" cy="237744"/>
          </a:xfrm>
          <a:prstGeom prst="rect">
            <a:avLst/>
          </a:prstGeom>
          <a:noFill/>
        </p:spPr>
        <p:txBody>
          <a:bodyPr anchor="ctr" bIns="0" lIns="0" rIns="0" tIns="0" wrap="square">
            <a:noAutofit/>
          </a:bodyPr>
          <a:lstStyle/>
          <a:p>
            <a:pPr algn="l"/>
            <a:r>
              <a:rPr b="0" dirty="0" lang="en-US" sz="900">
                <a:solidFill>
                  <a:srgbClr val="5B645F"/>
                </a:solidFill>
                <a:latin typeface="+mn-lt"/>
              </a:rPr>
              <a:t>Teamwright</a:t>
            </a:r>
          </a:p>
        </p:txBody>
      </p:sp>
      <p:sp>
        <p:nvSpPr>
          <p:cNvPr id="504" name="TWR mark"/>
          <p:cNvSpPr txBox="1"/>
          <p:nvPr userDrawn="1"/>
        </p:nvSpPr>
        <p:spPr>
          <a:xfrm>
            <a:off x="6766560" y="4736592"/>
            <a:ext cx="1280160" cy="237744"/>
          </a:xfrm>
          <a:prstGeom prst="rect">
            <a:avLst/>
          </a:prstGeom>
          <a:noFill/>
        </p:spPr>
        <p:txBody>
          <a:bodyPr anchor="ctr" bIns="0" lIns="0" rIns="0" tIns="0" wrap="square">
            <a:noAutofit/>
          </a:bodyPr>
          <a:lstStyle/>
          <a:p>
            <a:pPr algn="r"/>
            <a:r>
              <a:rPr b="1" dirty="0" lang="en-US" sz="900">
                <a:solidFill>
                  <a:srgbClr val="1C2220"/>
                </a:solidFill>
                <a:latin typeface="JetBrains Mono"/>
              </a:rPr>
              <a:t>TWR</a:t>
            </a:r>
            <a:r>
              <a:rPr b="1" dirty="0" lang="en-US" sz="900">
                <a:solidFill>
                  <a:srgbClr val="D9622B"/>
                </a:solidFill>
                <a:latin typeface="JetBrains Mono"/>
              </a:rPr>
              <a:t>.</a:t>
            </a:r>
          </a:p>
        </p:txBody>
      </p:sp>
      <p:sp>
        <p:nvSpPr>
          <p:cNvPr id="505" name="Slide number"/>
          <p:cNvSpPr txBox="1"/>
          <p:nvPr userDrawn="1"/>
        </p:nvSpPr>
        <p:spPr>
          <a:xfrm>
            <a:off x="8138160" y="4736592"/>
            <a:ext cx="457200" cy="237744"/>
          </a:xfrm>
          <a:prstGeom prst="rect">
            <a:avLst/>
          </a:prstGeom>
          <a:noFill/>
        </p:spPr>
        <p:txBody>
          <a:bodyPr anchor="ctr" bIns="0" lIns="0" rIns="0" tIns="0" wrap="square">
            <a:noAutofit/>
          </a:bodyPr>
          <a:lstStyle/>
          <a:p>
            <a:pPr algn="r"/>
            <a:fld id="{B6F15528-21DE-4FAA-801E-634DDDAF4B2B}" type="slidenum">
              <a:rPr dirty="0" lang="en-US" sz="900">
                <a:solidFill>
                  <a:srgbClr val="5B645F"/>
                </a:solidFill>
                <a:latin typeface="JetBrains Mono"/>
              </a:r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5000"/>
        </a:lnSpc>
        <a:spcBef>
          <a:spcPct val="0"/>
        </a:spcBef>
        <a:buNone/>
        <a:defRPr b="1" kern="1200" spc="-20" sz="2800">
          <a:solidFill>
            <a:srgbClr val="1F5B4D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85750" latinLnBrk="0" marL="285750" rtl="0">
        <a:lnSpc>
          <a:spcPct val="110000"/>
        </a:lnSpc>
        <a:spcBef>
          <a:spcPts val="600"/>
        </a:spcBef>
        <a:buClr>
          <a:srgbClr val="1F5B4D"/>
        </a:buClr>
        <a:buFont typeface="Arial"/>
        <a:buChar char="•"/>
        <a:defRPr kern="1200" sz="2000">
          <a:solidFill>
            <a:srgbClr val="1C2220"/>
          </a:solidFill>
          <a:latin typeface="+mn-lt"/>
          <a:ea typeface="+mn-ea"/>
          <a:cs typeface="+mn-cs"/>
        </a:defRPr>
      </a:lvl1pPr>
      <a:lvl2pPr algn="l" defTabSz="914400" eaLnBrk="1" hangingPunct="1" indent="-285750" latinLnBrk="0" marL="571500" rtl="0">
        <a:lnSpc>
          <a:spcPct val="110000"/>
        </a:lnSpc>
        <a:spcBef>
          <a:spcPts val="600"/>
        </a:spcBef>
        <a:buClr>
          <a:srgbClr val="1F5B4D"/>
        </a:buClr>
        <a:buFont typeface="Arial"/>
        <a:buChar char="•"/>
        <a:defRPr kern="1200" sz="2000">
          <a:solidFill>
            <a:srgbClr val="1C2220"/>
          </a:solidFill>
          <a:latin typeface="+mn-lt"/>
          <a:ea typeface="+mn-ea"/>
          <a:cs typeface="+mn-cs"/>
        </a:defRPr>
      </a:lvl2pPr>
      <a:lvl3pPr algn="l" defTabSz="914400" eaLnBrk="1" hangingPunct="1" indent="-285750" latinLnBrk="0" marL="857250" rtl="0">
        <a:lnSpc>
          <a:spcPct val="110000"/>
        </a:lnSpc>
        <a:spcBef>
          <a:spcPts val="600"/>
        </a:spcBef>
        <a:buClr>
          <a:srgbClr val="1F5B4D"/>
        </a:buClr>
        <a:buFont typeface="Arial"/>
        <a:buChar char="•"/>
        <a:defRPr kern="1200" sz="2000">
          <a:solidFill>
            <a:srgbClr val="1C2220"/>
          </a:solidFill>
          <a:latin typeface="+mn-lt"/>
          <a:ea typeface="+mn-ea"/>
          <a:cs typeface="+mn-cs"/>
        </a:defRPr>
      </a:lvl3pPr>
      <a:lvl4pPr algn="l" defTabSz="914400" eaLnBrk="1" hangingPunct="1" indent="-285750" latinLnBrk="0" marL="1143000" rtl="0">
        <a:lnSpc>
          <a:spcPct val="110000"/>
        </a:lnSpc>
        <a:spcBef>
          <a:spcPts val="600"/>
        </a:spcBef>
        <a:buClr>
          <a:srgbClr val="1F5B4D"/>
        </a:buClr>
        <a:buFont typeface="Arial"/>
        <a:buChar char="•"/>
        <a:defRPr kern="1200" sz="2000">
          <a:solidFill>
            <a:srgbClr val="1C2220"/>
          </a:solidFill>
          <a:latin typeface="+mn-lt"/>
          <a:ea typeface="+mn-ea"/>
          <a:cs typeface="+mn-cs"/>
        </a:defRPr>
      </a:lvl4pPr>
      <a:lvl5pPr algn="l" defTabSz="914400" eaLnBrk="1" hangingPunct="1" indent="-285750" latinLnBrk="0" marL="1428750" rtl="0">
        <a:lnSpc>
          <a:spcPct val="110000"/>
        </a:lnSpc>
        <a:spcBef>
          <a:spcPts val="600"/>
        </a:spcBef>
        <a:buClr>
          <a:srgbClr val="1F5B4D"/>
        </a:buClr>
        <a:buFont typeface="Arial"/>
        <a:buChar char="•"/>
        <a:defRPr kern="1200" sz="2000">
          <a:solidFill>
            <a:srgbClr val="1C2220"/>
          </a:solidFill>
          <a:latin typeface="+mn-lt"/>
          <a:ea typeface="+mn-ea"/>
          <a:cs typeface="+mn-cs"/>
        </a:defRPr>
      </a:lvl5pPr>
    </p:bodyStyle>
    <p:otherStyle>
      <a:defPPr>
        <a:defRPr lang="en-US"/>
      </a:def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png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80" y="1234440"/>
            <a:ext cx="7498079" cy="1554480"/>
          </a:xfrm>
        </p:spPr>
        <p:txBody>
          <a:bodyPr/>
          <a:lstStyle/>
          <a:p>
            <a:pPr lvl="0" indent="0" marL="0">
              <a:buNone/>
            </a:pPr>
            <a:r>
              <a:rPr/>
              <a:t>Work, well made.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640080" y="2926080"/>
            <a:ext cx="7498079" cy="822960"/>
          </a:xfrm>
        </p:spPr>
        <p:txBody>
          <a:bodyPr/>
          <a:lstStyle/>
          <a:p>
            <a:pPr lvl="0" indent="0" marL="0">
              <a:buNone/>
            </a:pPr>
            <a:r>
              <a:rPr/>
              <a:t>People, agents, and connected tools.</a:t>
            </a:r>
            <a:br/>
            <a:br/>
            <a:r>
              <a:rPr/>
              <a:t>Teamwright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>
          <a:xfrm>
            <a:off x="640080" y="4736592"/>
            <a:ext cx="3200400" cy="237744"/>
          </a:xfrm>
        </p:spPr>
        <p:txBody>
          <a:bodyPr/>
          <a:lstStyle/>
          <a:p>
            <a:pPr lvl="0" indent="0" marL="0">
              <a:buNone/>
            </a:pPr>
            <a:r>
              <a:rPr/>
              <a:t>9 October 2026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From a request to a usable result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Coordinate work in one workspace.</a:t>
            </a:r>
          </a:p>
          <a:p>
            <a:pPr lvl="0"/>
            <a:r>
              <a:rPr/>
              <a:t>Give agents useful context.</a:t>
            </a:r>
          </a:p>
          <a:p>
            <a:pPr lvl="0"/>
            <a:r>
              <a:rPr/>
              <a:t>Follow progress and review proposed actions.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1920240"/>
            <a:ext cx="7498079" cy="1097280"/>
          </a:xfrm>
        </p:spPr>
        <p:txBody>
          <a:bodyPr/>
          <a:lstStyle/>
          <a:p>
            <a:pPr lvl="0" indent="0" marL="0">
              <a:buNone/>
            </a:pPr>
            <a:r>
              <a:rPr/>
              <a:t>A shared thread of work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7498079" cy="777240"/>
          </a:xfrm>
        </p:spPr>
        <p:txBody>
          <a:bodyPr/>
          <a:lstStyle/>
          <a:p>
            <a:pPr lvl="0" indent="0" marL="0">
              <a:buNone/>
            </a:pPr>
            <a:r>
              <a:rPr/>
              <a:t>Context makes the work usable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People bring judgment</a:t>
            </a:r>
          </a:p>
          <a:p>
            <a:pPr lvl="0"/>
            <a:r>
              <a:rPr/>
              <a:t>Define the outcome.</a:t>
            </a:r>
          </a:p>
          <a:p>
            <a:pPr lvl="0"/>
            <a:r>
              <a:rPr/>
              <a:t>Supply relevant knowledge.</a:t>
            </a:r>
          </a:p>
          <a:p>
            <a:pPr lvl="0"/>
            <a:r>
              <a:rPr/>
              <a:t>Review when required.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Agents contribute execution</a:t>
            </a:r>
          </a:p>
          <a:p>
            <a:pPr lvl="0"/>
            <a:r>
              <a:rPr/>
              <a:t>Work from the supplied context.</a:t>
            </a:r>
          </a:p>
          <a:p>
            <a:pPr lvl="0"/>
            <a:r>
              <a:rPr/>
              <a:t>Make progress visible.</a:t>
            </a:r>
          </a:p>
          <a:p>
            <a:pPr lvl="0"/>
            <a:r>
              <a:rPr/>
              <a:t>Produce an inspectable result.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See how the pieces connect</a:t>
            </a:r>
          </a:p>
        </p:txBody>
      </p:sp>
      <p:pic>
        <p:nvPicPr>
          <p:cNvPr descr="examples/workflow.pn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46100" y="1930400"/>
            <a:ext cx="8039100" cy="1473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>
            <p:ph idx="1"/>
          </p:nvPr>
        </p:nvSpPr>
        <p:spPr>
          <a:xfrm>
            <a:off x="546100" y="3962400"/>
            <a:ext cx="80391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/>
              <a:t>Illustrative workflow. Review points depend on the workflow.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Every step has a clear owner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546100" y="1371600"/>
          <a:ext cx="8039100" cy="309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9700"/>
                <a:gridCol w="2679700"/>
                <a:gridCol w="2679700"/>
              </a:tblGrid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Step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Actor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Output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Request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Riley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Outcome and scope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Prepare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Research agent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Sourced draft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Review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Morgan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Feedback where required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Use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Team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Usable brief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Keep the decision visible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Show what is proposed.</a:t>
            </a:r>
          </a:p>
          <a:p>
            <a:pPr lvl="0"/>
            <a:r>
              <a:rPr/>
              <a:t>Identify the target and consequence.</a:t>
            </a:r>
          </a:p>
          <a:p>
            <a:pPr lvl="0"/>
            <a:r>
              <a:rPr/>
              <a:t>Keep sources and open questions accessible.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Bring the right context. Make useful work.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Teamwright brings people, AI agents, and connected tools together to turn requests into usable results.</a:t>
            </a:r>
          </a:p>
        </p:txBody>
      </p:sp>
    </p:spTree>
  </p:cSld>
</p:sld>
</file>

<file path=ppt/theme/theme1.xml><?xml version="1.0" encoding="utf-8"?>
<a:theme xmlns:a="http://schemas.openxmlformats.org/drawingml/2006/main" name="Teamwright">
  <a:themeElements>
    <a:clrScheme name="Teamwright">
      <a:dk1>
        <a:srgbClr val="1C2220"/>
      </a:dk1>
      <a:lt1>
        <a:srgbClr val="F5F0E6"/>
      </a:lt1>
      <a:dk2>
        <a:srgbClr val="1F5B4D"/>
      </a:dk2>
      <a:lt2>
        <a:srgbClr val="FFFDF8"/>
      </a:lt2>
      <a:accent1>
        <a:srgbClr val="1F5B4D"/>
      </a:accent1>
      <a:accent2>
        <a:srgbClr val="D9622B"/>
      </a:accent2>
      <a:accent3>
        <a:srgbClr val="CBD8CF"/>
      </a:accent3>
      <a:accent4>
        <a:srgbClr val="7FC4AE"/>
      </a:accent4>
      <a:accent5>
        <a:srgbClr val="5B645F"/>
      </a:accent5>
      <a:accent6>
        <a:srgbClr val="DDD5C4"/>
      </a:accent6>
      <a:hlink>
        <a:srgbClr val="1F5B4D"/>
      </a:hlink>
      <a:folHlink>
        <a:srgbClr val="5B645F"/>
      </a:folHlink>
    </a:clrScheme>
    <a:fontScheme name="Teamwright">
      <a:majorFont>
        <a:latin typeface="Fraunces 72p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nter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1C2220"/>
      </a:dk1>
      <a:lt1>
        <a:srgbClr val="F5F0E6"/>
      </a:lt1>
      <a:dk2>
        <a:srgbClr val="1F5B4D"/>
      </a:dk2>
      <a:lt2>
        <a:srgbClr val="FFFDF8"/>
      </a:lt2>
      <a:accent1>
        <a:srgbClr val="1F5B4D"/>
      </a:accent1>
      <a:accent2>
        <a:srgbClr val="D9622B"/>
      </a:accent2>
      <a:accent3>
        <a:srgbClr val="CBD8CF"/>
      </a:accent3>
      <a:accent4>
        <a:srgbClr val="7FC4AE"/>
      </a:accent4>
      <a:accent5>
        <a:srgbClr val="5B645F"/>
      </a:accent5>
      <a:accent6>
        <a:srgbClr val="DDD5C4"/>
      </a:accent6>
      <a:hlink>
        <a:srgbClr val="1F5B4D"/>
      </a:hlink>
      <a:folHlink>
        <a:srgbClr val="5B645F"/>
      </a:folHlink>
    </a:clrScheme>
    <a:fontScheme name="Office">
      <a:majorFont>
        <a:latin typeface="Fraunces 72p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nter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Work, well made.</dc:title>
  <dc:creator>Teamwright</dc:creator>
  <cp:keywords/>
  <dcterms:created xsi:type="dcterms:W3CDTF">2026-10-09T06:17:38Z</dcterms:created>
  <dcterms:modified xsi:type="dcterms:W3CDTF">2026-10-09T06:17:38Z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9 October 2026</vt:lpwstr>
  </property>
  <property fmtid="{D5CDD505-2E9C-101B-9397-08002B2CF9AE}" pid="3" name="subtitle">
    <vt:lpwstr>People, agents, and connected tools.</vt:lpwstr>
  </property>
</Properties>
</file>